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64" d="100"/>
          <a:sy n="64" d="100"/>
        </p:scale>
        <p:origin x="832" y="36"/>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tags" Target="tags/tag1.xml"/><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 Id="rId7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themeOverride" Target="../theme/themeOverride1.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themeOverride" Target="../theme/themeOverride2.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18.png"/><Relationship Id="rId3"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57.xlsx"/></Relationships>
</file>

<file path=ppt/charts/_rels/chart6.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Sheet1!$B$2:$B$11</c:f>
              <c:numCache>
                <c:formatCode>#,##0_ </c:formatCode>
                <c:ptCount val="10"/>
                <c:pt idx="0">
                  <c:v>22835</c:v>
                </c:pt>
                <c:pt idx="1">
                  <c:v>16430</c:v>
                </c:pt>
                <c:pt idx="2">
                  <c:v>10975</c:v>
                </c:pt>
                <c:pt idx="3">
                  <c:v>3379</c:v>
                </c:pt>
                <c:pt idx="4">
                  <c:v>6818</c:v>
                </c:pt>
                <c:pt idx="5">
                  <c:v>8262</c:v>
                </c:pt>
                <c:pt idx="6">
                  <c:v>1583</c:v>
                </c:pt>
                <c:pt idx="7">
                  <c:v>1284</c:v>
                </c:pt>
                <c:pt idx="8">
                  <c:v>1098</c:v>
                </c:pt>
                <c:pt idx="9">
                  <c:v>1892</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Sheet1!$C$2:$C$11</c:f>
              <c:numCache>
                <c:formatCode>#,##0_ </c:formatCode>
                <c:ptCount val="10"/>
                <c:pt idx="0">
                  <c:v>15292</c:v>
                </c:pt>
                <c:pt idx="1">
                  <c:v>9119</c:v>
                </c:pt>
                <c:pt idx="2">
                  <c:v>9394</c:v>
                </c:pt>
                <c:pt idx="3">
                  <c:v>3775</c:v>
                </c:pt>
                <c:pt idx="4">
                  <c:v>3105</c:v>
                </c:pt>
                <c:pt idx="5">
                  <c:v>2284</c:v>
                </c:pt>
                <c:pt idx="6">
                  <c:v>1812</c:v>
                </c:pt>
                <c:pt idx="7">
                  <c:v>985</c:v>
                </c:pt>
                <c:pt idx="8">
                  <c:v>1350</c:v>
                </c:pt>
                <c:pt idx="9">
                  <c:v>982</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0_ "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Top其他商家</c:v>
                </c:pt>
              </c:strCache>
            </c:strRef>
          </c:cat>
          <c:val>
            <c:numRef>
              <c:f>Sheet1!$B$2:$B$7</c:f>
              <c:numCache>
                <c:formatCode>General</c:formatCode>
                <c:ptCount val="6"/>
                <c:pt idx="0">
                  <c:v>40240574.0</c:v>
                </c:pt>
                <c:pt idx="1">
                  <c:v>12192892.0</c:v>
                </c:pt>
                <c:pt idx="2">
                  <c:v>9954125.0</c:v>
                </c:pt>
                <c:pt idx="3">
                  <c:v>37494044.0</c:v>
                </c:pt>
                <c:pt idx="4">
                  <c:v>21447324.0</c:v>
                </c:pt>
                <c:pt idx="5">
                  <c:v>21455552.0</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A-DB59-7F4B-B3DC-5F2F5A0F4B3D}"/>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0%"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FC5C-5C44-B7B1-3CE679B2529B}"/>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FC5C-5C44-B7B1-3CE679B2529B}"/>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FC5C-5C44-B7B1-3CE679B2529B}"/>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餐饮具</c:v>
                </c:pt>
                <c:pt idx="8">
                  <c:v>收纳整理</c:v>
                </c:pt>
                <c:pt idx="9">
                  <c:v>运动/瑜伽/健身/球迷用品</c:v>
                </c:pt>
              </c:strCache>
            </c:strRef>
          </c:cat>
          <c:val>
            <c:numRef>
              <c:f>Sheet1!$B$2:$B$11</c:f>
              <c:numCache>
                <c:formatCode>0%</c:formatCode>
                <c:ptCount val="10"/>
                <c:pt idx="0">
                  <c:v>0.6</c:v>
                </c:pt>
                <c:pt idx="1">
                  <c:v>0.37</c:v>
                </c:pt>
                <c:pt idx="2">
                  <c:v>0.34</c:v>
                </c:pt>
                <c:pt idx="3">
                  <c:v>0.26</c:v>
                </c:pt>
                <c:pt idx="4">
                  <c:v>0.22</c:v>
                </c:pt>
                <c:pt idx="5">
                  <c:v>0.22</c:v>
                </c:pt>
                <c:pt idx="6">
                  <c:v>0.22</c:v>
                </c:pt>
                <c:pt idx="7">
                  <c:v>0.6</c:v>
                </c:pt>
                <c:pt idx="8">
                  <c:v>0.54</c:v>
                </c:pt>
                <c:pt idx="9">
                  <c:v>0.45</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0%"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5412358</c:v>
                </c:pt>
                <c:pt idx="1">
                  <c:v>7824461</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Sheet1!$C$2:$C$6</c:f>
              <c:numCache>
                <c:formatCode>0_ </c:formatCode>
                <c:ptCount val="5"/>
                <c:pt idx="0">
                  <c:v>720</c:v>
                </c:pt>
                <c:pt idx="1">
                  <c:v>220</c:v>
                </c:pt>
                <c:pt idx="2">
                  <c:v>150</c:v>
                </c:pt>
                <c:pt idx="3">
                  <c:v>100</c:v>
                </c:pt>
                <c:pt idx="4">
                  <c:v>100</c:v>
                </c:pt>
              </c:numCache>
            </c:numRef>
          </c:val>
          <c:extLst>
            <c:ext xmlns:c16="http://schemas.microsoft.com/office/drawing/2014/chart" uri="{C3380CC4-5D6E-409C-BE32-E72D297353CC}">
              <c16:uniqueId val="{00000000-5E5F-1047-85BA-4A8426B3763F}"/>
            </c:ext>
          </c:extLst>
        </c:ser>
        <c:ser>
          <c:idx val="1"/>
          <c:order val="1"/>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Sheet1!$B$2:$B$6</c:f>
              <c:numCache>
                <c:formatCode>0_ </c:formatCode>
                <c:ptCount val="5"/>
                <c:pt idx="0">
                  <c:v>640</c:v>
                </c:pt>
                <c:pt idx="1">
                  <c:v>180</c:v>
                </c:pt>
                <c:pt idx="2">
                  <c:v>160</c:v>
                </c:pt>
                <c:pt idx="3">
                  <c:v>100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2369087379327435"/>
          <c:y val="0.84361194894438385"/>
          <c:w val="0.26227446113654818"/>
          <c:h val="0.143945219406636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Sheet1!$B$2:$B$6</c:f>
              <c:numCache>
                <c:formatCode>0_ </c:formatCode>
                <c:ptCount val="5"/>
                <c:pt idx="0">
                  <c:v>-100</c:v>
                </c:pt>
                <c:pt idx="1">
                  <c:v>-100</c:v>
                </c:pt>
                <c:pt idx="2">
                  <c:v>-190</c:v>
                </c:pt>
                <c:pt idx="3">
                  <c:v>-210</c:v>
                </c:pt>
                <c:pt idx="4">
                  <c:v>-370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Sheet1!$C$2:$C$6</c:f>
              <c:numCache>
                <c:formatCode>0_ </c:formatCode>
                <c:ptCount val="5"/>
                <c:pt idx="0">
                  <c:v>-90</c:v>
                </c:pt>
                <c:pt idx="1">
                  <c:v>-70</c:v>
                </c:pt>
                <c:pt idx="2">
                  <c:v>-180</c:v>
                </c:pt>
                <c:pt idx="3">
                  <c:v>-230</c:v>
                </c:pt>
                <c:pt idx="4">
                  <c:v>-610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0.00%</c:formatCode>
                <c:ptCount val="3"/>
                <c:pt idx="0">
                  <c:v>2.2053000304599452E-3</c:v>
                </c:pt>
                <c:pt idx="1">
                  <c:v>2.0103563813585134E-3</c:v>
                </c:pt>
                <c:pt idx="2">
                  <c:v>2.9850746268656717E-3</c:v>
                </c:pt>
              </c:numCache>
            </c:numRef>
          </c:val>
          <c:extLst>
            <c:ext xmlns:c16="http://schemas.microsoft.com/office/drawing/2014/chart" uri="{C3380CC4-5D6E-409C-BE32-E72D297353CC}">
              <c16:uniqueId val="{00000000-0DF8-8F47-8178-CACDCA3A95D3}"/>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Sheet1!$D$2:$D$4</c:f>
              <c:numCache>
                <c:formatCode>0.00%</c:formatCode>
                <c:ptCount val="3"/>
                <c:pt idx="0">
                  <c:v>1.9633265419522132E-3</c:v>
                </c:pt>
                <c:pt idx="1">
                  <c:v>2.0374143359881461E-3</c:v>
                </c:pt>
                <c:pt idx="2">
                  <c:v>2.8523800703834042E-3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0.00%</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Sheet1!$E$2:$E$4</c:f>
              <c:numCache>
                <c:formatCode>0%</c:formatCode>
                <c:ptCount val="3"/>
                <c:pt idx="0">
                  <c:v>-0.80958083832335326</c:v>
                </c:pt>
                <c:pt idx="1">
                  <c:v>-0.17910447761194026</c:v>
                </c:pt>
                <c:pt idx="2">
                  <c:v>-0.56497175141242939</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8月购买人数占比*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Sheet1!$B$2:$B$11</c:f>
              <c:numCache>
                <c:formatCode>0%</c:formatCode>
                <c:ptCount val="10"/>
                <c:pt idx="0">
                  <c:v>0.224120611774456</c:v>
                </c:pt>
                <c:pt idx="1">
                  <c:v>0.21543221177445565</c:v>
                </c:pt>
                <c:pt idx="2">
                  <c:v>9.6644421774455633E-2</c:v>
                </c:pt>
                <c:pt idx="3">
                  <c:v>9.0319261774455636E-2</c:v>
                </c:pt>
                <c:pt idx="4">
                  <c:v>5.2507351774455632E-2</c:v>
                </c:pt>
                <c:pt idx="5">
                  <c:v>5.8763001774455627E-2</c:v>
                </c:pt>
                <c:pt idx="6">
                  <c:v>6.0153141774455632E-2</c:v>
                </c:pt>
                <c:pt idx="7">
                  <c:v>1.9908471774455632E-2</c:v>
                </c:pt>
                <c:pt idx="8">
                  <c:v>1.608558177445563E-2</c:v>
                </c:pt>
                <c:pt idx="9">
                  <c:v>1.09E-2</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9月购买人数占比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Sheet1!$C$2:$C$11</c:f>
              <c:numCache>
                <c:formatCode>0%</c:formatCode>
                <c:ptCount val="10"/>
                <c:pt idx="0">
                  <c:v>0.24524202983973256</c:v>
                </c:pt>
                <c:pt idx="1">
                  <c:v>0.24369585983973258</c:v>
                </c:pt>
                <c:pt idx="2">
                  <c:v>0.10638176983973258</c:v>
                </c:pt>
                <c:pt idx="3">
                  <c:v>8.0612369839732578E-2</c:v>
                </c:pt>
                <c:pt idx="4">
                  <c:v>5.8966069839732578E-2</c:v>
                </c:pt>
                <c:pt idx="5">
                  <c:v>5.6830899839732579E-2</c:v>
                </c:pt>
                <c:pt idx="6">
                  <c:v>4.4976969839732581E-2</c:v>
                </c:pt>
                <c:pt idx="7">
                  <c:v>1.9575709839732575E-2</c:v>
                </c:pt>
                <c:pt idx="8">
                  <c:v>1.9281199839732577E-2</c:v>
                </c:pt>
                <c:pt idx="9">
                  <c:v>1.5747109839732577E-2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0%"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2023.08复购率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0.0%</c:formatCode>
                <c:ptCount val="3"/>
                <c:pt idx="0">
                  <c:v>2.9424307036247335E-2</c:v>
                </c:pt>
                <c:pt idx="1">
                  <c:v>3.9025281754492845E-2</c:v>
                </c:pt>
                <c:pt idx="2">
                  <c:v>5.909090909090909E-2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2023.09复购率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0.0%</c:formatCode>
                <c:ptCount val="3"/>
                <c:pt idx="0">
                  <c:v>3.0017904550225349E-2</c:v>
                </c:pt>
                <c:pt idx="1">
                  <c:v>3.3253071556461074E-2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Sheet1!$B$2:$B$4</c:f>
              <c:strCache>
                <c:ptCount val="3"/>
                <c:pt idx="0">
                  <c:v>复购本品牌</c:v>
                </c:pt>
                <c:pt idx="1">
                  <c:v>流失至竞品</c:v>
                </c:pt>
                <c:pt idx="2">
                  <c:v>复购胶囊咖啡</c:v>
                </c:pt>
              </c:strCache>
            </c:strRef>
          </c:cat>
          <c:val>
            <c:numRef>
              <c:f>Sheet1!$E$2:$E$4</c:f>
              <c:numCache>
                <c:formatCode>0%</c:formatCode>
                <c:ptCount val="3"/>
                <c:pt idx="0">
                  <c:v>6.6252587991717515E-3</c:v>
                </c:pt>
                <c:pt idx="1">
                  <c:v>-0.15922572588198569</c:v>
                </c:pt>
                <c:pt idx="2">
                  <c:v>-7.6923076923076872E-2</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Sheet1!$B$8:$B$21</c:f>
              <c:numCache>
                <c:formatCode>#,##0_ </c:formatCode>
                <c:ptCount val="14"/>
                <c:pt idx="0">
                  <c:v>41</c:v>
                </c:pt>
                <c:pt idx="1">
                  <c:v>45</c:v>
                </c:pt>
                <c:pt idx="2">
                  <c:v>40</c:v>
                </c:pt>
                <c:pt idx="3">
                  <c:v>43</c:v>
                </c:pt>
                <c:pt idx="4">
                  <c:v>41</c:v>
                </c:pt>
                <c:pt idx="5">
                  <c:v>30</c:v>
                </c:pt>
                <c:pt idx="6">
                  <c:v>32</c:v>
                </c:pt>
                <c:pt idx="7">
                  <c:v>31</c:v>
                </c:pt>
                <c:pt idx="8">
                  <c:v>35</c:v>
                </c:pt>
                <c:pt idx="9">
                  <c:v>34</c:v>
                </c:pt>
                <c:pt idx="10">
                  <c:v>35</c:v>
                </c:pt>
                <c:pt idx="11">
                  <c:v>34</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Sheet1!$C$8:$C$21</c:f>
              <c:numCache>
                <c:formatCode>#,##0_ </c:formatCode>
                <c:ptCount val="14"/>
                <c:pt idx="0">
                  <c:v>10</c:v>
                </c:pt>
                <c:pt idx="1">
                  <c:v>14</c:v>
                </c:pt>
                <c:pt idx="2">
                  <c:v>16</c:v>
                </c:pt>
                <c:pt idx="3">
                  <c:v>16</c:v>
                </c:pt>
                <c:pt idx="4">
                  <c:v>9</c:v>
                </c:pt>
                <c:pt idx="5">
                  <c:v>7</c:v>
                </c:pt>
                <c:pt idx="6">
                  <c:v>10</c:v>
                </c:pt>
                <c:pt idx="7">
                  <c:v>7</c:v>
                </c:pt>
                <c:pt idx="8">
                  <c:v>8</c:v>
                </c:pt>
                <c:pt idx="9">
                  <c:v>7</c:v>
                </c:pt>
                <c:pt idx="10">
                  <c:v>11</c:v>
                </c:pt>
                <c:pt idx="11">
                  <c:v>3</c:v>
                </c:pt>
                <c:pt idx="12">
                  <c:v>6</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0_ "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Sheet1!$B$8:$B$21</c:f>
              <c:numCache>
                <c:formatCode>#,##0_ </c:formatCode>
                <c:ptCount val="14"/>
                <c:pt idx="0">
                  <c:v>8523242</c:v>
                </c:pt>
                <c:pt idx="1">
                  <c:v>12530176</c:v>
                </c:pt>
                <c:pt idx="2">
                  <c:v>23766767</c:v>
                </c:pt>
                <c:pt idx="3">
                  <c:v>28532608</c:v>
                </c:pt>
                <c:pt idx="4">
                  <c:v>12880326</c:v>
                </c:pt>
                <c:pt idx="5">
                  <c:v>4052255</c:v>
                </c:pt>
                <c:pt idx="6">
                  <c:v>7004197</c:v>
                </c:pt>
                <c:pt idx="7">
                  <c:v>9145116</c:v>
                </c:pt>
                <c:pt idx="8">
                  <c:v>8195919</c:v>
                </c:pt>
                <c:pt idx="9">
                  <c:v>13589224</c:v>
                </c:pt>
                <c:pt idx="10">
                  <c:v>18763495</c:v>
                </c:pt>
                <c:pt idx="11">
                  <c:v>5020039</c:v>
                </c:pt>
                <c:pt idx="12">
                  <c:v>7211242</c:v>
                </c:pt>
                <c:pt idx="13">
                  <c:v>5954305</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Sheet1!$C$8:$C$21</c:f>
              <c:numCache>
                <c:formatCode>0%</c:formatCode>
                <c:ptCount val="14"/>
                <c:pt idx="0">
                  <c:v>6.8333594875316664E-2</c:v>
                </c:pt>
                <c:pt idx="1">
                  <c:v>9.1426697373009291E-2</c:v>
                </c:pt>
                <c:pt idx="2">
                  <c:v>8.8843448248440329E-2</c:v>
                </c:pt>
                <c:pt idx="3">
                  <c:v>8.9724786722553088E-2</c:v>
                </c:pt>
                <c:pt idx="4">
                  <c:v>7.9241755568570021E-2</c:v>
                </c:pt>
                <c:pt idx="5">
                  <c:v>4.1563992355496571E-2</c:v>
                </c:pt>
                <c:pt idx="6">
                  <c:v>5.4913652043707281E-2</c:v>
                </c:pt>
                <c:pt idx="7">
                  <c:v>5.5703504162189783E-2</c:v>
                </c:pt>
                <c:pt idx="8">
                  <c:v>5.8814545807608441E-2</c:v>
                </c:pt>
                <c:pt idx="9">
                  <c:v>6.4482046757866576E-2</c:v>
                </c:pt>
                <c:pt idx="10">
                  <c:v>7.050019608441728E-2</c:v>
                </c:pt>
                <c:pt idx="11">
                  <c:v>4.7608929783946381E-2</c:v>
                </c:pt>
                <c:pt idx="12">
                  <c:v>4.9228246330396665E-2</c:v>
                </c:pt>
                <c:pt idx="13">
                  <c:v>4.2428766398708365E-2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0.00"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0%</c:formatCode>
                <c:ptCount val="5"/>
                <c:pt idx="0">
                  <c:v>0.74</c:v>
                </c:pt>
                <c:pt idx="1">
                  <c:v>0.59</c:v>
                </c:pt>
                <c:pt idx="2">
                  <c:v>0.57999999999999996</c:v>
                </c:pt>
                <c:pt idx="3">
                  <c:v>0.51</c:v>
                </c:pt>
                <c:pt idx="4">
                  <c:v>0.4</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0%</c:formatCode>
                <c:ptCount val="5"/>
                <c:pt idx="0">
                  <c:v>0.26</c:v>
                </c:pt>
                <c:pt idx="1">
                  <c:v>0.41</c:v>
                </c:pt>
                <c:pt idx="2">
                  <c:v>0.42</c:v>
                </c:pt>
                <c:pt idx="3">
                  <c:v>0.49</c:v>
                </c:pt>
                <c:pt idx="4">
                  <c:v>0.6</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0%"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购买人数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9045</c:v>
                </c:pt>
                <c:pt idx="1">
                  <c:v>16558</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#,##0_ </c:formatCode>
                <c:ptCount val="10"/>
                <c:pt idx="0">
                  <c:v>870491</c:v>
                </c:pt>
                <c:pt idx="1">
                  <c:v>203746</c:v>
                </c:pt>
                <c:pt idx="2">
                  <c:v>100454</c:v>
                </c:pt>
                <c:pt idx="3">
                  <c:v>68264</c:v>
                </c:pt>
                <c:pt idx="4">
                  <c:v>64686</c:v>
                </c:pt>
                <c:pt idx="5">
                  <c:v>48786</c:v>
                </c:pt>
                <c:pt idx="6">
                  <c:v>39615</c:v>
                </c:pt>
                <c:pt idx="7">
                  <c:v>37617</c:v>
                </c:pt>
                <c:pt idx="8">
                  <c:v>34912</c:v>
                </c:pt>
                <c:pt idx="9">
                  <c:v>34614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Sheet1!$B$2:$B$11</c:f>
              <c:numCache>
                <c:formatCode>#,##0_ </c:formatCode>
                <c:ptCount val="10"/>
                <c:pt idx="0">
                  <c:v>739514</c:v>
                </c:pt>
                <c:pt idx="1">
                  <c:v>37388</c:v>
                </c:pt>
                <c:pt idx="2">
                  <c:v>88224</c:v>
                </c:pt>
                <c:pt idx="3">
                  <c:v>72352</c:v>
                </c:pt>
                <c:pt idx="4">
                  <c:v>2236</c:v>
                </c:pt>
                <c:pt idx="5">
                  <c:v>30323</c:v>
                </c:pt>
                <c:pt idx="6">
                  <c:v>8839</c:v>
                </c:pt>
                <c:pt idx="7">
                  <c:v>16907</c:v>
                </c:pt>
                <c:pt idx="8">
                  <c:v>32720</c:v>
                </c:pt>
                <c:pt idx="9">
                  <c:v>23890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2023.09</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Sheet1!$C$2:$C$11</c:f>
              <c:numCache>
                <c:formatCode>#,##0_ </c:formatCode>
                <c:ptCount val="10"/>
                <c:pt idx="0">
                  <c:v>853373</c:v>
                </c:pt>
                <c:pt idx="1">
                  <c:v>184030</c:v>
                </c:pt>
                <c:pt idx="2">
                  <c:v>93517</c:v>
                </c:pt>
                <c:pt idx="3">
                  <c:v>66352</c:v>
                </c:pt>
                <c:pt idx="4">
                  <c:v>60294</c:v>
                </c:pt>
                <c:pt idx="5">
                  <c:v>37498</c:v>
                </c:pt>
                <c:pt idx="6">
                  <c:v>37115</c:v>
                </c:pt>
                <c:pt idx="7">
                  <c:v>35966</c:v>
                </c:pt>
                <c:pt idx="8">
                  <c:v>34566</c:v>
                </c:pt>
                <c:pt idx="9">
                  <c:v>30790</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6CF9-6A4C-B413-A104AB14FD95}"/>
            </c:ext>
          </c:extLst>
        </c:ser>
        <c:ser>
          <c:idx val="0"/>
          <c:order val="1"/>
          <c:tx>
            <c:strRef>
              <c:f>Sheet1!$A$3</c:f>
              <c:strCache>
                <c:ptCount val="1"/>
                <c:pt idx="0">
                  <c:v>胶囊咖啡</c:v>
                </c:pt>
              </c:strCache>
            </c:strRef>
          </c:tx>
          <c:spPr>
            <a:solidFill>
              <a:schemeClr val="accent1"/>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6CF9-6A4C-B413-A104AB14FD95}"/>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6CF9-6A4C-B413-A104AB14FD95}"/>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0_ "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0%</c:formatCode>
                <c:ptCount val="5"/>
                <c:pt idx="0">
                  <c:v>0.33</c:v>
                </c:pt>
                <c:pt idx="1">
                  <c:v>0.19</c:v>
                </c:pt>
                <c:pt idx="2">
                  <c:v>0.37</c:v>
                </c:pt>
                <c:pt idx="3">
                  <c:v>0.06</c:v>
                </c:pt>
                <c:pt idx="4">
                  <c:v>0.06</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0-8806-044D-BE8E-82915C500FA1}"/>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0%"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E230-254F-A8E5-98622336B141}"/>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E230-254F-A8E5-98622336B141}"/>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E230-254F-A8E5-98622336B141}"/>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运动服/休闲服装</c:v>
                </c:pt>
                <c:pt idx="1">
                  <c:v>模玩/动漫/周边/娃圈三坑/桌游</c:v>
                </c:pt>
                <c:pt idx="2">
                  <c:v>运动包/户外包/配件</c:v>
                </c:pt>
                <c:pt idx="3">
                  <c:v>美容美体仪器</c:v>
                </c:pt>
                <c:pt idx="4">
                  <c:v>保健食品/膳食营养补充食品</c:v>
                </c:pt>
                <c:pt idx="5">
                  <c:v>家居饰品</c:v>
                </c:pt>
                <c:pt idx="6">
                  <c:v>生活电器</c:v>
                </c:pt>
                <c:pt idx="7">
                  <c:v>茶</c:v>
                </c:pt>
                <c:pt idx="8">
                  <c:v>美发护发/假发</c:v>
                </c:pt>
                <c:pt idx="9">
                  <c:v>住宅家具</c:v>
                </c:pt>
              </c:strCache>
            </c:strRef>
          </c:cat>
          <c:val>
            <c:numRef>
              <c:f>Sheet1!$B$2:$B$11</c:f>
              <c:numCache>
                <c:formatCode>0%</c:formatCode>
                <c:ptCount val="10"/>
                <c:pt idx="0">
                  <c:v>0.21</c:v>
                </c:pt>
                <c:pt idx="1">
                  <c:v>0.45</c:v>
                </c:pt>
                <c:pt idx="2">
                  <c:v>0.28999999999999998</c:v>
                </c:pt>
                <c:pt idx="3">
                  <c:v>0.28000000000000003</c:v>
                </c:pt>
                <c:pt idx="4">
                  <c:v>0.26</c:v>
                </c:pt>
                <c:pt idx="5">
                  <c:v>0.22</c:v>
                </c:pt>
                <c:pt idx="6">
                  <c:v>0.39</c:v>
                </c:pt>
                <c:pt idx="7">
                  <c:v>0.38</c:v>
                </c:pt>
                <c:pt idx="8">
                  <c:v>0.33</c:v>
                </c:pt>
                <c:pt idx="9">
                  <c:v>0.28999999999999998</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0%"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Sheet1!$C$1</c:f>
              <c:strCache>
                <c:ptCount val="1"/>
                <c:pt idx="0">
                  <c:v>8月购买人数占比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Sheet1!$C$2:$C$10</c:f>
              <c:numCache>
                <c:formatCode>0%</c:formatCode>
                <c:ptCount val="9"/>
                <c:pt idx="0">
                  <c:v>0.2</c:v>
                </c:pt>
                <c:pt idx="1">
                  <c:v>0.16</c:v>
                </c:pt>
                <c:pt idx="2">
                  <c:v>0.08</c:v>
                </c:pt>
                <c:pt idx="3">
                  <c:v>0.06</c:v>
                </c:pt>
                <c:pt idx="4">
                  <c:v>0.06</c:v>
                </c:pt>
                <c:pt idx="5">
                  <c:v>0.05</c:v>
                </c:pt>
                <c:pt idx="6">
                  <c:v>0.04</c:v>
                </c:pt>
                <c:pt idx="7">
                  <c:v>0.02</c:v>
                </c:pt>
                <c:pt idx="8">
                  <c:v>0.02</c:v>
                </c:pt>
              </c:numCache>
            </c:numRef>
          </c:val>
          <c:extLst>
            <c:ext xmlns:c16="http://schemas.microsoft.com/office/drawing/2014/chart" uri="{C3380CC4-5D6E-409C-BE32-E72D297353CC}">
              <c16:uniqueId val="{00000004-9E53-FE4B-8D50-4A29E39C3AE4}"/>
            </c:ext>
          </c:extLst>
        </c:ser>
        <c:ser>
          <c:idx val="2"/>
          <c:order val="2"/>
          <c:tx>
            <c:strRef>
              <c:f>Sheet1!$B$1</c:f>
              <c:strCache>
                <c:ptCount val="1"/>
                <c:pt idx="0">
                  <c:v>9月购买人数占比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Sheet1!$B$2:$B$10</c:f>
              <c:numCache>
                <c:formatCode>0%</c:formatCode>
                <c:ptCount val="9"/>
                <c:pt idx="0">
                  <c:v>0.22</c:v>
                </c:pt>
                <c:pt idx="1">
                  <c:v>0.19</c:v>
                </c:pt>
                <c:pt idx="2">
                  <c:v>0.08</c:v>
                </c:pt>
                <c:pt idx="3">
                  <c:v>7.0000000000000007E-2</c:v>
                </c:pt>
                <c:pt idx="4">
                  <c:v>0.05</c:v>
                </c:pt>
                <c:pt idx="5">
                  <c:v>0.05</c:v>
                </c:pt>
                <c:pt idx="6">
                  <c:v>0.04</c:v>
                </c:pt>
                <c:pt idx="7">
                  <c:v>0.03</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0%</c:formatCode>
                <c:ptCount val="2"/>
                <c:pt idx="0">
                  <c:v>5.5E-2</c:v>
                </c:pt>
                <c:pt idx="1">
                  <c:v>2.8000000000000001E-2</c:v>
                </c:pt>
              </c:numCache>
            </c:numRef>
          </c:val>
          <c:extLst>
            <c:ext xmlns:c16="http://schemas.microsoft.com/office/drawing/2014/chart" uri="{C3380CC4-5D6E-409C-BE32-E72D297353CC}">
              <c16:uniqueId val="{00000000-AB5F-5346-9A24-5289A1D6563B}"/>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0%</c:formatCode>
                <c:ptCount val="2"/>
                <c:pt idx="0">
                  <c:v>5.5E-2</c:v>
                </c:pt>
                <c:pt idx="1">
                  <c:v>2.8000000000000001E-2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Sheet1!$E$2:$E$3</c:f>
              <c:numCache>
                <c:formatCode>0%</c:formatCode>
                <c:ptCount val="2"/>
                <c:pt idx="0">
                  <c:v>6.9567727502345411E-2</c:v>
                </c:pt>
                <c:pt idx="1">
                  <c:v>3.3630069238377747E-2</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0%</c:formatCode>
                <c:ptCount val="3"/>
                <c:pt idx="0">
                  <c:v>5.3999999999999999E-2</c:v>
                </c:pt>
                <c:pt idx="1">
                  <c:v>5.1999999999999998E-2</c:v>
                </c:pt>
                <c:pt idx="2">
                  <c:v>4.2999999999999997E-2</c:v>
                </c:pt>
              </c:numCache>
            </c:numRef>
          </c:val>
          <c:extLst>
            <c:ext xmlns:c16="http://schemas.microsoft.com/office/drawing/2014/chart" uri="{C3380CC4-5D6E-409C-BE32-E72D297353CC}">
              <c16:uniqueId val="{00000000-A5F0-F84A-817B-7E9E07AA9127}"/>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0%</c:formatCode>
                <c:ptCount val="3"/>
                <c:pt idx="0">
                  <c:v>0.06</c:v>
                </c:pt>
                <c:pt idx="1">
                  <c:v>0.05</c:v>
                </c:pt>
                <c:pt idx="2">
                  <c:v>0.03</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Sheet1!$E$2:$E$4</c:f>
              <c:numCache>
                <c:formatCode>0%</c:formatCode>
                <c:ptCount val="3"/>
                <c:pt idx="0">
                  <c:v>7.0000000000000007E-2</c:v>
                </c:pt>
                <c:pt idx="1">
                  <c:v>0</c:v>
                </c:pt>
                <c:pt idx="2">
                  <c:v>-0.33</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5BA8-B04D-82B2-A55F44A0D874}"/>
            </c:ext>
          </c:extLst>
        </c:ser>
        <c:ser>
          <c:idx val="0"/>
          <c:order val="1"/>
          <c:tx>
            <c:strRef>
              <c:f>Sheet1!$A$3</c:f>
              <c:strCache>
                <c:ptCount val="1"/>
                <c:pt idx="0">
                  <c:v>胶囊咖啡</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5BA8-B04D-82B2-A55F44A0D874}"/>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5BA8-B04D-82B2-A55F44A0D874}"/>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5BA8-B04D-82B2-A55F44A0D874}"/>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5BA8-B04D-82B2-A55F44A0D874}"/>
                </c:ext>
              </c:extLst>
            </c:dLbl>
            <c:numFmt formatCode="#,##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0_ "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0%</c:formatCode>
                <c:ptCount val="5"/>
                <c:pt idx="0">
                  <c:v>0.68</c:v>
                </c:pt>
                <c:pt idx="1">
                  <c:v>0.61</c:v>
                </c:pt>
                <c:pt idx="2">
                  <c:v>0.57999999999999996</c:v>
                </c:pt>
                <c:pt idx="3">
                  <c:v>0.56000000000000005</c:v>
                </c:pt>
                <c:pt idx="4">
                  <c:v>0.55000000000000004</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0%</c:formatCode>
                <c:ptCount val="5"/>
                <c:pt idx="0">
                  <c:v>0.32</c:v>
                </c:pt>
                <c:pt idx="1">
                  <c:v>0.39</c:v>
                </c:pt>
                <c:pt idx="2">
                  <c:v>0.42</c:v>
                </c:pt>
                <c:pt idx="3">
                  <c:v>0.44</c:v>
                </c:pt>
                <c:pt idx="4">
                  <c:v>0.45</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0%"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雀巢胶囊咖啡</c:v>
                </c:pt>
                <c:pt idx="4">
                  <c:v>星巴克胶囊咖啡</c:v>
                </c:pt>
                <c:pt idx="5">
                  <c:v>nespresso胶囊</c:v>
                </c:pt>
                <c:pt idx="6">
                  <c:v>胶囊咖啡 胶囊</c:v>
                </c:pt>
                <c:pt idx="7">
                  <c:v>peets咖啡</c:v>
                </c:pt>
                <c:pt idx="8">
                  <c:v>多趣酷思胶囊</c:v>
                </c:pt>
                <c:pt idx="9">
                  <c:v>illy咖啡胶囊</c:v>
                </c:pt>
              </c:strCache>
            </c:strRef>
          </c:cat>
          <c:val>
            <c:numRef>
              <c:f>Sheet1!$B$2:$B$11</c:f>
              <c:numCache>
                <c:formatCode>#,##0_ </c:formatCode>
                <c:ptCount val="10"/>
                <c:pt idx="0">
                  <c:v>75174</c:v>
                </c:pt>
                <c:pt idx="1">
                  <c:v>62465</c:v>
                </c:pt>
                <c:pt idx="2">
                  <c:v>17564</c:v>
                </c:pt>
                <c:pt idx="3">
                  <c:v>15124</c:v>
                </c:pt>
                <c:pt idx="4">
                  <c:v>14816</c:v>
                </c:pt>
                <c:pt idx="5">
                  <c:v>12045</c:v>
                </c:pt>
                <c:pt idx="6">
                  <c:v>8401</c:v>
                </c:pt>
                <c:pt idx="7">
                  <c:v>7896</c:v>
                </c:pt>
                <c:pt idx="8">
                  <c:v>7869</c:v>
                </c:pt>
                <c:pt idx="9">
                  <c:v>7754</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Sheet1!$B$2:$B$11</c:f>
              <c:numCache>
                <c:formatCode>_ * #,##0_ ;_ * \-#,##0_ ;_ * "-"??_ ;_ @_ </c:formatCode>
                <c:ptCount val="10"/>
                <c:pt idx="0">
                  <c:v>78277</c:v>
                </c:pt>
                <c:pt idx="1">
                  <c:v>93921</c:v>
                </c:pt>
                <c:pt idx="2">
                  <c:v>22835</c:v>
                </c:pt>
                <c:pt idx="3">
                  <c:v>14601</c:v>
                </c:pt>
                <c:pt idx="4">
                  <c:v>7662</c:v>
                </c:pt>
                <c:pt idx="5">
                  <c:v>16430</c:v>
                </c:pt>
                <c:pt idx="6">
                  <c:v>18869</c:v>
                </c:pt>
                <c:pt idx="7">
                  <c:v>1946</c:v>
                </c:pt>
                <c:pt idx="8">
                  <c:v>13269</c:v>
                </c:pt>
                <c:pt idx="9">
                  <c:v>5664</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2023.09</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Sheet1!$C$2:$C$11</c:f>
              <c:numCache>
                <c:formatCode>_ * #,##0_ ;_ * \-#,##0_ ;_ * "-"??_ ;_ @_ </c:formatCode>
                <c:ptCount val="10"/>
                <c:pt idx="0">
                  <c:v>76199</c:v>
                </c:pt>
                <c:pt idx="1">
                  <c:v>61564</c:v>
                </c:pt>
                <c:pt idx="2">
                  <c:v>18582</c:v>
                </c:pt>
                <c:pt idx="3">
                  <c:v>14035</c:v>
                </c:pt>
                <c:pt idx="4">
                  <c:v>13941</c:v>
                </c:pt>
                <c:pt idx="5">
                  <c:v>10885</c:v>
                </c:pt>
                <c:pt idx="6">
                  <c:v>9665</c:v>
                </c:pt>
                <c:pt idx="7">
                  <c:v>9127</c:v>
                </c:pt>
                <c:pt idx="8">
                  <c:v>8192</c:v>
                </c:pt>
                <c:pt idx="9">
                  <c:v>7987</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_ * #,##0_ ;_ * \-#,##0_ ;_ * &quot;-&quot;??_ ;_ @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2022.09</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Sheet1!$B$2:$B$5</c:f>
              <c:numCache>
                <c:formatCode>#,##0_ </c:formatCode>
                <c:ptCount val="4"/>
                <c:pt idx="0">
                  <c:v>556.45139680398222</c:v>
                </c:pt>
                <c:pt idx="1">
                  <c:v>1163.5334212261041</c:v>
                </c:pt>
                <c:pt idx="2">
                  <c:v>408.01802626684599</c:v>
                </c:pt>
                <c:pt idx="3">
                  <c:v>408.44606112785192</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2023.09</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Sheet1!$C$2:$C$5</c:f>
              <c:numCache>
                <c:formatCode>#,##0_ </c:formatCode>
                <c:ptCount val="4"/>
                <c:pt idx="0">
                  <c:v>517.00261688083424</c:v>
                </c:pt>
                <c:pt idx="1">
                  <c:v>1253.2565853658537</c:v>
                </c:pt>
                <c:pt idx="2">
                  <c:v>397.00591768631813</c:v>
                </c:pt>
                <c:pt idx="3">
                  <c:v>397.61671353957411</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0_ "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Sheet1!$B$2:$B$11</c:f>
              <c:numCache>
                <c:formatCode>General</c:formatCode>
                <c:ptCount val="10"/>
                <c:pt idx="0">
                  <c:v>305</c:v>
                </c:pt>
                <c:pt idx="1">
                  <c:v>146</c:v>
                </c:pt>
                <c:pt idx="2">
                  <c:v>124</c:v>
                </c:pt>
                <c:pt idx="3">
                  <c:v>68</c:v>
                </c:pt>
                <c:pt idx="4">
                  <c:v>51</c:v>
                </c:pt>
                <c:pt idx="5">
                  <c:v>41</c:v>
                </c:pt>
                <c:pt idx="6">
                  <c:v>21</c:v>
                </c:pt>
                <c:pt idx="7">
                  <c:v>46</c:v>
                </c:pt>
                <c:pt idx="8">
                  <c:v>11</c:v>
                </c:pt>
                <c:pt idx="9">
                  <c:v>0</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Sheet1!$C$2:$C$11</c:f>
              <c:numCache>
                <c:formatCode>General</c:formatCode>
                <c:ptCount val="10"/>
                <c:pt idx="0">
                  <c:v>472</c:v>
                </c:pt>
                <c:pt idx="1">
                  <c:v>168</c:v>
                </c:pt>
                <c:pt idx="2">
                  <c:v>147</c:v>
                </c:pt>
                <c:pt idx="3">
                  <c:v>86</c:v>
                </c:pt>
                <c:pt idx="4">
                  <c:v>65</c:v>
                </c:pt>
                <c:pt idx="5">
                  <c:v>46</c:v>
                </c:pt>
                <c:pt idx="6">
                  <c:v>43</c:v>
                </c:pt>
                <c:pt idx="7">
                  <c:v>22</c:v>
                </c:pt>
                <c:pt idx="8">
                  <c:v>12</c:v>
                </c:pt>
                <c:pt idx="9">
                  <c:v>2</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2024/1/24</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theme" Target="../theme/theme2.xml"/><Relationship Id="rId12" Type="http://schemas.openxmlformats.org/officeDocument/2006/relationships/image" Target="../media/image7.png"/><Relationship Id="rId13" Type="http://schemas.microsoft.com/office/2007/relationships/hdphoto" Target="../media/hdphoto2.wdp"/><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theme" Target="../theme/theme4.xml"/><Relationship Id="rId16" Type="http://schemas.openxmlformats.org/officeDocument/2006/relationships/image" Target="../media/image7.png"/><Relationship Id="rId17" Type="http://schemas.microsoft.com/office/2007/relationships/hdphoto" Target="../media/hdphoto2.wdp"/><Relationship Id="rId18"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2.xml"/><Relationship Id="rId3" Type="http://schemas.microsoft.com/office/2018/10/relationships/comments" Target="../comments/modernComment_10B_152874D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3.xml"/><Relationship Id="rId3" Type="http://schemas.openxmlformats.org/officeDocument/2006/relationships/chart" Target="../charts/chart14.xml"/><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microsoft.com/office/2018/10/relationships/comments" Target="../comments/modernComment_10C_79E5B3FB.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5.xml"/><Relationship Id="rId3" Type="http://schemas.microsoft.com/office/2018/10/relationships/comments" Target="../comments/modernComment_10D_6A61EC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9.xml"/><Relationship Id="rId3" Type="http://schemas.microsoft.com/office/2018/10/relationships/comments" Target="../comments/modernComment_112_E46C651D.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0.xml"/><Relationship Id="rId3" Type="http://schemas.openxmlformats.org/officeDocument/2006/relationships/chart" Target="../charts/chart21.xml"/><Relationship Id="rId4" Type="http://schemas.openxmlformats.org/officeDocument/2006/relationships/chart" Target="../charts/chart22.xml"/><Relationship Id="rId5" Type="http://schemas.microsoft.com/office/2018/10/relationships/comments" Target="../comments/modernComment_113_A87244F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3.xml"/><Relationship Id="rId3" Type="http://schemas.openxmlformats.org/officeDocument/2006/relationships/chart" Target="../charts/chart2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25.xml"/><Relationship Id="rId3" Type="http://schemas.openxmlformats.org/officeDocument/2006/relationships/chart" Target="../charts/chart26.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17_82442FC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microsoft.com/office/2018/10/relationships/comments" Target="../comments/modernComment_118_4F5305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9.xml"/><Relationship Id="rId3" Type="http://schemas.openxmlformats.org/officeDocument/2006/relationships/chart" Target="../charts/chart30.xml"/><Relationship Id="rId4" Type="http://schemas.openxmlformats.org/officeDocument/2006/relationships/chart" Target="../charts/chart31.xml"/><Relationship Id="rId5" Type="http://schemas.openxmlformats.org/officeDocument/2006/relationships/chart" Target="../charts/chart32.xml"/><Relationship Id="rId6" Type="http://schemas.openxmlformats.org/officeDocument/2006/relationships/chart" Target="../charts/chart33.xml"/><Relationship Id="rId7" Type="http://schemas.openxmlformats.org/officeDocument/2006/relationships/chart" Target="../charts/char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5.xml"/><Relationship Id="rId3" Type="http://schemas.openxmlformats.org/officeDocument/2006/relationships/chart" Target="../charts/chart36.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7.xml"/><Relationship Id="rId3" Type="http://schemas.microsoft.com/office/2018/10/relationships/comments" Target="../comments/modernComment_10B_152874D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8.xml"/><Relationship Id="rId3" Type="http://schemas.microsoft.com/office/2018/10/relationships/comments" Target="../comments/modernComment_10B_152874D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9.xml"/><Relationship Id="rId3" Type="http://schemas.openxmlformats.org/officeDocument/2006/relationships/chart" Target="../charts/chart40.xml"/><Relationship Id="rId4" Type="http://schemas.openxmlformats.org/officeDocument/2006/relationships/image" Target="../media/image28.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1.xml"/><Relationship Id="rId3" Type="http://schemas.microsoft.com/office/2018/10/relationships/comments" Target="../comments/modernComment_127_1AAE637F.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5.xml"/><Relationship Id="rId3" Type="http://schemas.microsoft.com/office/2018/10/relationships/comments" Target="../comments/modernComment_12C_A47B61D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microsoft.com/office/2018/10/relationships/comments" Target="../comments/modernComment_12D_9DC42DD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6.xml"/><Relationship Id="rId3" Type="http://schemas.openxmlformats.org/officeDocument/2006/relationships/chart" Target="../charts/chart47.xml"/><Relationship Id="rId4" Type="http://schemas.openxmlformats.org/officeDocument/2006/relationships/chart" Target="../charts/chart48.xml"/><Relationship Id="rId5" Type="http://schemas.microsoft.com/office/2018/10/relationships/comments" Target="../comments/modernComment_12E_DA8194F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30_7990E50B.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xml"/><Relationship Id="rId3" Type="http://schemas.openxmlformats.org/officeDocument/2006/relationships/chart" Target="../charts/char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microsoft.com/office/2007/relationships/hdphoto" Target="../media/hdphoto3.wdp"/><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microsoft.com/office/2018/10/relationships/comments" Target="../comments/modernComment_131_A498FDBA.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1.xml"/><Relationship Id="rId3" Type="http://schemas.openxmlformats.org/officeDocument/2006/relationships/chart" Target="../charts/chart52.xml"/><Relationship Id="rId4" Type="http://schemas.openxmlformats.org/officeDocument/2006/relationships/chart" Target="../charts/chart53.xml"/><Relationship Id="rId5" Type="http://schemas.openxmlformats.org/officeDocument/2006/relationships/chart" Target="../charts/chart54.xml"/><Relationship Id="rId6" Type="http://schemas.openxmlformats.org/officeDocument/2006/relationships/chart" Target="../charts/chart55.xml"/><Relationship Id="rId7" Type="http://schemas.openxmlformats.org/officeDocument/2006/relationships/chart" Target="../charts/chart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7.xml"/><Relationship Id="rId3" Type="http://schemas.openxmlformats.org/officeDocument/2006/relationships/chart" Target="../charts/chart58.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xml"/><Relationship Id="rId3" Type="http://schemas.openxmlformats.org/officeDocument/2006/relationships/chart" Target="../charts/chart5.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9.xml"/><Relationship Id="rId3" Type="http://schemas.openxmlformats.org/officeDocument/2006/relationships/chart" Target="../charts/chart10.xml"/><Relationship Id="rId4" Type="http://schemas.openxmlformats.org/officeDocument/2006/relationships/chart" Target="../charts/chart11.xml"/><Relationship Id="rId5" Type="http://schemas.microsoft.com/office/2018/10/relationships/comments" Target="../comments/modernComment_108_FD257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endParaRPr dirty="0"/>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2978214"/>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775895"/>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endParaRPr lang="x-none" dirty="0"/>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37%</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39%</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10,061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3,277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1,143,320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3,111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3,124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471,403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2,519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3,846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466,391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7,402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954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440,608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918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271,429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3,368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267,290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5,356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50,894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1,109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197,958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10,821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572,530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1,572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148,339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pic>
        <p:nvPicPr>
          <p:cNvPr id="22" name="图片 2">
            <a:extLst>
              <a:ext uri="{FF2B5EF4-FFF2-40B4-BE49-F238E27FC236}">
                <a16:creationId xmlns:a16="http://schemas.microsoft.com/office/drawing/2014/main" id="{5E3F7918-E57D-9547-9C57-FB482DF0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4658" y="3226146"/>
            <a:ext cx="757754" cy="344433"/>
          </a:xfrm>
          <a:prstGeom prst="rect">
            <a:avLst/>
          </a:prstGeom>
        </p:spPr>
      </p:pic>
      <p:pic>
        <p:nvPicPr>
          <p:cNvPr id="23" name="图片 13">
            <a:extLst>
              <a:ext uri="{FF2B5EF4-FFF2-40B4-BE49-F238E27FC236}">
                <a16:creationId xmlns:a16="http://schemas.microsoft.com/office/drawing/2014/main" id="{6A941254-491A-A049-9FEB-B220C0FCD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75051">
            <a:off x="1968210" y="3816350"/>
            <a:ext cx="779615" cy="779615"/>
          </a:xfrm>
          <a:prstGeom prst="rect">
            <a:avLst/>
          </a:prstGeom>
        </p:spPr>
      </p:pic>
      <p:pic>
        <p:nvPicPr>
          <p:cNvPr id="24" name="图片 9">
            <a:extLst>
              <a:ext uri="{FF2B5EF4-FFF2-40B4-BE49-F238E27FC236}">
                <a16:creationId xmlns:a16="http://schemas.microsoft.com/office/drawing/2014/main" id="{F616E524-A124-584B-9428-358EF3ED6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23906">
            <a:off x="2094682" y="3702108"/>
            <a:ext cx="781391" cy="291063"/>
          </a:xfrm>
          <a:prstGeom prst="rect">
            <a:avLst/>
          </a:prstGeom>
        </p:spPr>
      </p:pic>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p188="http://schemas.microsoft.com/office/powerpoint/2018/8/main" xmlns=""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1761646024"/>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endParaRPr lang="x-none" dirty="0"/>
          </a:p>
        </p:txBody>
      </p:sp>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1805310847"/>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62%</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p188="http://schemas.microsoft.com/office/powerpoint/2018/8/main" xmlns=""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endParaRPr lang="x-none"/>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endParaRPr lang="x-none"/>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endParaRPr lang="x-none"/>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置物架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280 - 300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260 - 280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川岛屋</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懒角落</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瑜伽垫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lululemon</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50,000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p188="http://schemas.microsoft.com/office/powerpoint/2018/8/main" xmlns=""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endParaRPr lang="x-none"/>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528546792"/>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2023.08</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2023.09</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33 </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0.046%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216027160"/>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p188="http://schemas.microsoft.com/office/powerpoint/2018/8/main" xmlns=""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endParaRPr lang="x-none"/>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矩形 14">
            <a:extLst>
              <a:ext uri="{FF2B5EF4-FFF2-40B4-BE49-F238E27FC236}">
                <a16:creationId xmlns:a16="http://schemas.microsoft.com/office/drawing/2014/main" id="{57056F69-2D82-AA41-BD72-34355FB47660}"/>
              </a:ext>
            </a:extLst>
          </p:cNvPr>
          <p:cNvSpPr/>
          <p:nvPr/>
        </p:nvSpPr>
        <p:spPr>
          <a:xfrm>
            <a:off x="282372" y="6340350"/>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4" name="箭头: 下 30">
            <a:extLst>
              <a:ext uri="{FF2B5EF4-FFF2-40B4-BE49-F238E27FC236}">
                <a16:creationId xmlns:a16="http://schemas.microsoft.com/office/drawing/2014/main" id="{FE821B82-AE2E-4041-931F-113A0EEA6069}"/>
              </a:ext>
            </a:extLst>
          </p:cNvPr>
          <p:cNvSpPr/>
          <p:nvPr/>
        </p:nvSpPr>
        <p:spPr>
          <a:xfrm rot="10800000">
            <a:off x="10839600" y="25504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30">
            <a:extLst>
              <a:ext uri="{FF2B5EF4-FFF2-40B4-BE49-F238E27FC236}">
                <a16:creationId xmlns:a16="http://schemas.microsoft.com/office/drawing/2014/main" id="{2CD39383-9998-2442-9731-4279F597C4A9}"/>
              </a:ext>
            </a:extLst>
          </p:cNvPr>
          <p:cNvSpPr/>
          <p:nvPr/>
        </p:nvSpPr>
        <p:spPr>
          <a:xfrm rot="10800000">
            <a:off x="10839600" y="290205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6" name="箭头: 下 30">
            <a:extLst>
              <a:ext uri="{FF2B5EF4-FFF2-40B4-BE49-F238E27FC236}">
                <a16:creationId xmlns:a16="http://schemas.microsoft.com/office/drawing/2014/main" id="{CAB76C62-29C4-334A-B5C3-54822A6D9AD7}"/>
              </a:ext>
            </a:extLst>
          </p:cNvPr>
          <p:cNvSpPr/>
          <p:nvPr/>
        </p:nvSpPr>
        <p:spPr>
          <a:xfrm rot="10800000">
            <a:off x="10839600" y="36022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7" name="箭头: 下 30">
            <a:extLst>
              <a:ext uri="{FF2B5EF4-FFF2-40B4-BE49-F238E27FC236}">
                <a16:creationId xmlns:a16="http://schemas.microsoft.com/office/drawing/2014/main" id="{416F3797-A19F-3443-A47A-5F0B27C70AC0}"/>
              </a:ext>
            </a:extLst>
          </p:cNvPr>
          <p:cNvSpPr/>
          <p:nvPr/>
        </p:nvSpPr>
        <p:spPr>
          <a:xfrm rot="10800000">
            <a:off x="10840723" y="324486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箭头: 下 30">
            <a:extLst>
              <a:ext uri="{FF2B5EF4-FFF2-40B4-BE49-F238E27FC236}">
                <a16:creationId xmlns:a16="http://schemas.microsoft.com/office/drawing/2014/main" id="{991B7813-5D82-1B43-BABF-C88C977B0B8C}"/>
              </a:ext>
            </a:extLst>
          </p:cNvPr>
          <p:cNvSpPr/>
          <p:nvPr/>
        </p:nvSpPr>
        <p:spPr>
          <a:xfrm rot="10800000">
            <a:off x="10839600" y="3947072"/>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9" name="箭头: 下 30">
            <a:extLst>
              <a:ext uri="{FF2B5EF4-FFF2-40B4-BE49-F238E27FC236}">
                <a16:creationId xmlns:a16="http://schemas.microsoft.com/office/drawing/2014/main" id="{6B21D51F-3E74-354C-9471-B978C680D1A9}"/>
              </a:ext>
            </a:extLst>
          </p:cNvPr>
          <p:cNvSpPr/>
          <p:nvPr/>
        </p:nvSpPr>
        <p:spPr>
          <a:xfrm rot="10800000">
            <a:off x="10844317" y="4321392"/>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箭头: 下 30">
            <a:extLst>
              <a:ext uri="{FF2B5EF4-FFF2-40B4-BE49-F238E27FC236}">
                <a16:creationId xmlns:a16="http://schemas.microsoft.com/office/drawing/2014/main" id="{3EDCACC0-C7D4-CD4E-9FA8-D7AAD0448DE6}"/>
              </a:ext>
            </a:extLst>
          </p:cNvPr>
          <p:cNvSpPr/>
          <p:nvPr/>
        </p:nvSpPr>
        <p:spPr>
          <a:xfrm rot="10800000">
            <a:off x="10839600" y="466230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1" name="箭头: 下 30">
            <a:extLst>
              <a:ext uri="{FF2B5EF4-FFF2-40B4-BE49-F238E27FC236}">
                <a16:creationId xmlns:a16="http://schemas.microsoft.com/office/drawing/2014/main" id="{02F9D729-E371-3746-9485-5D04674AEE13}"/>
              </a:ext>
            </a:extLst>
          </p:cNvPr>
          <p:cNvSpPr/>
          <p:nvPr/>
        </p:nvSpPr>
        <p:spPr>
          <a:xfrm rot="10800000">
            <a:off x="10839600" y="5002452"/>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2" name="箭头: 下 30">
            <a:extLst>
              <a:ext uri="{FF2B5EF4-FFF2-40B4-BE49-F238E27FC236}">
                <a16:creationId xmlns:a16="http://schemas.microsoft.com/office/drawing/2014/main" id="{7152967F-E60C-D548-A9D6-BAAF1B3747F6}"/>
              </a:ext>
            </a:extLst>
          </p:cNvPr>
          <p:cNvSpPr/>
          <p:nvPr/>
        </p:nvSpPr>
        <p:spPr>
          <a:xfrm rot="10800000">
            <a:off x="10839600" y="537400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箭头: 下 30">
            <a:extLst>
              <a:ext uri="{FF2B5EF4-FFF2-40B4-BE49-F238E27FC236}">
                <a16:creationId xmlns:a16="http://schemas.microsoft.com/office/drawing/2014/main" id="{C462B3D7-88EF-D84E-9472-5E98610D5444}"/>
              </a:ext>
            </a:extLst>
          </p:cNvPr>
          <p:cNvSpPr/>
          <p:nvPr/>
        </p:nvSpPr>
        <p:spPr>
          <a:xfrm rot="10800000">
            <a:off x="10839600" y="5687036"/>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p188="http://schemas.microsoft.com/office/powerpoint/2018/8/main" xmlns=""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endParaRPr lang="x-none"/>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2022.09</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2023.09</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145</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105</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45</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(49%)</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(36%)</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(15%)</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166</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105</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(56%)</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(35%)</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(9%)</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p188="http://schemas.microsoft.com/office/powerpoint/2018/8/main" xmlns=""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endParaRPr lang="x-none"/>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3"/>
                          </a:solidFill>
                          <a:effectLst/>
                          <a:latin typeface="微软雅黑" panose="020B0503020204020204" pitchFamily="34" charset="-122"/>
                          <a:ea typeface="微软雅黑" panose="020B0503020204020204" pitchFamily="34" charset="-122"/>
                        </a:rPr>
                        <a:t>胶囊</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p188="http://schemas.microsoft.com/office/powerpoint/2018/8/main" xmlns=""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Top5GMV:563w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Top5GMV:246w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-49%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+164%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+26% </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p188="http://schemas.microsoft.com/office/powerpoint/2018/8/main" xmlns=""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endParaRPr lang="x-none"/>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770661742"/>
              </p:ext>
            </p:extLst>
          </p:nvPr>
        </p:nvGraphicFramePr>
        <p:xfrm>
          <a:off x="4163644" y="2299521"/>
          <a:ext cx="7614499"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241427">
                  <a:extLst>
                    <a:ext uri="{9D8B030D-6E8A-4147-A177-3AD203B41FA5}">
                      <a16:colId xmlns:a16="http://schemas.microsoft.com/office/drawing/2014/main" val="3858241732"/>
                    </a:ext>
                  </a:extLst>
                </a:gridCol>
                <a:gridCol w="1404620">
                  <a:extLst>
                    <a:ext uri="{9D8B030D-6E8A-4147-A177-3AD203B41FA5}">
                      <a16:colId xmlns:a16="http://schemas.microsoft.com/office/drawing/2014/main" val="3700877617"/>
                    </a:ext>
                  </a:extLst>
                </a:gridCol>
                <a:gridCol w="1206696">
                  <a:extLst>
                    <a:ext uri="{9D8B030D-6E8A-4147-A177-3AD203B41FA5}">
                      <a16:colId xmlns:a16="http://schemas.microsoft.com/office/drawing/2014/main" val="2215010795"/>
                    </a:ext>
                  </a:extLst>
                </a:gridCol>
                <a:gridCol w="1535266">
                  <a:extLst>
                    <a:ext uri="{9D8B030D-6E8A-4147-A177-3AD203B41FA5}">
                      <a16:colId xmlns:a16="http://schemas.microsoft.com/office/drawing/2014/main" val="2792743353"/>
                    </a:ext>
                  </a:extLst>
                </a:gridCol>
                <a:gridCol w="128351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kern="1200" dirty="0">
                          <a:solidFill>
                            <a:schemeClr val="bg1"/>
                          </a:solidFill>
                          <a:latin typeface="+mn-ea"/>
                          <a:ea typeface="+mn-ea"/>
                          <a:cs typeface="+mn-cs"/>
                        </a:rPr>
                        <a:t>柏翠</a:t>
                      </a:r>
                    </a:p>
                  </a:txBody>
                  <a:tcPr anchor="ctr"/>
                </a:tc>
                <a:tc>
                  <a:txBody>
                    <a:bodyPr/>
                    <a:lstStyle/>
                    <a:p>
                      <a:pPr algn="ctr"/>
                      <a:r>
                        <a:rPr lang="zh-CN" altLang="en-US" sz="1200" b="1" dirty="0">
                          <a:solidFill>
                            <a:schemeClr val="bg1"/>
                          </a:solidFill>
                          <a:latin typeface="+mn-ea"/>
                          <a:ea typeface="+mn-ea"/>
                        </a:rPr>
                        <a:t>百胜图</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119,806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102,496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405,790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131,314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277,679 </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2075857534"/>
              </p:ext>
            </p:extLst>
          </p:nvPr>
        </p:nvGraphicFramePr>
        <p:xfrm>
          <a:off x="9422439"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4135944082"/>
              </p:ext>
            </p:extLst>
          </p:nvPr>
        </p:nvGraphicFramePr>
        <p:xfrm>
          <a:off x="8003161"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3238081926"/>
              </p:ext>
            </p:extLst>
          </p:nvPr>
        </p:nvGraphicFramePr>
        <p:xfrm>
          <a:off x="6763163"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51155330"/>
              </p:ext>
            </p:extLst>
          </p:nvPr>
        </p:nvGraphicFramePr>
        <p:xfrm>
          <a:off x="5453279"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1689938739"/>
              </p:ext>
            </p:extLst>
          </p:nvPr>
        </p:nvGraphicFramePr>
        <p:xfrm>
          <a:off x="5998662" y="302656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521593312"/>
              </p:ext>
            </p:extLst>
          </p:nvPr>
        </p:nvGraphicFramePr>
        <p:xfrm>
          <a:off x="7327063" y="302656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134460716"/>
              </p:ext>
            </p:extLst>
          </p:nvPr>
        </p:nvGraphicFramePr>
        <p:xfrm>
          <a:off x="8603234" y="302656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58279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343920132"/>
              </p:ext>
            </p:extLst>
          </p:nvPr>
        </p:nvGraphicFramePr>
        <p:xfrm>
          <a:off x="10023193" y="3026564"/>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2862093050"/>
              </p:ext>
            </p:extLst>
          </p:nvPr>
        </p:nvGraphicFramePr>
        <p:xfrm>
          <a:off x="11312267"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3580792122"/>
              </p:ext>
            </p:extLst>
          </p:nvPr>
        </p:nvGraphicFramePr>
        <p:xfrm>
          <a:off x="582102" y="2724618"/>
          <a:ext cx="3355338" cy="441960"/>
        </p:xfrm>
        <a:graphic>
          <a:graphicData uri="http://schemas.openxmlformats.org/drawingml/2006/table">
            <a:tbl>
              <a:tblPr bandRow="1">
                <a:tableStyleId>{5C22544A-7EE6-4342-B048-85BDC9FD1C3A}</a:tableStyleId>
              </a:tblPr>
              <a:tblGrid>
                <a:gridCol w="459105">
                  <a:extLst>
                    <a:ext uri="{9D8B030D-6E8A-4147-A177-3AD203B41FA5}">
                      <a16:colId xmlns:a16="http://schemas.microsoft.com/office/drawing/2014/main" val="4112603588"/>
                    </a:ext>
                  </a:extLst>
                </a:gridCol>
                <a:gridCol w="569277">
                  <a:extLst>
                    <a:ext uri="{9D8B030D-6E8A-4147-A177-3AD203B41FA5}">
                      <a16:colId xmlns:a16="http://schemas.microsoft.com/office/drawing/2014/main" val="3382739526"/>
                    </a:ext>
                  </a:extLst>
                </a:gridCol>
                <a:gridCol w="675297">
                  <a:extLst>
                    <a:ext uri="{9D8B030D-6E8A-4147-A177-3AD203B41FA5}">
                      <a16:colId xmlns:a16="http://schemas.microsoft.com/office/drawing/2014/main" val="2999805940"/>
                    </a:ext>
                  </a:extLst>
                </a:gridCol>
                <a:gridCol w="604058">
                  <a:extLst>
                    <a:ext uri="{9D8B030D-6E8A-4147-A177-3AD203B41FA5}">
                      <a16:colId xmlns:a16="http://schemas.microsoft.com/office/drawing/2014/main" val="3329545957"/>
                    </a:ext>
                  </a:extLst>
                </a:gridCol>
                <a:gridCol w="515389">
                  <a:extLst>
                    <a:ext uri="{9D8B030D-6E8A-4147-A177-3AD203B41FA5}">
                      <a16:colId xmlns:a16="http://schemas.microsoft.com/office/drawing/2014/main" val="3193261492"/>
                    </a:ext>
                  </a:extLst>
                </a:gridCol>
                <a:gridCol w="532212">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algn="ctr"/>
                      <a:r>
                        <a:rPr lang="en-US" altLang="zh-CN" sz="700" b="1" kern="1200" dirty="0">
                          <a:solidFill>
                            <a:schemeClr val="bg1"/>
                          </a:solidFill>
                          <a:latin typeface="+mn-lt"/>
                          <a:ea typeface="+mn-ea"/>
                          <a:cs typeface="+mn-cs"/>
                        </a:rPr>
                        <a:t>Nespresso</a:t>
                      </a:r>
                      <a:endParaRPr lang="zh-CN" altLang="en-US" sz="7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德龙</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endParaRPr lang="x-none"/>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57764850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336,791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147,479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568,310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134,303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187,840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12%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endParaRPr lang="x-none"/>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咖啡机全自动家用</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795%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ckbk</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咖啡研磨机一体机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156%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咖啡机家用 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咖啡机家用小型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112%</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瑞幸咖啡机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大宇咖啡机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黑鹰咖啡机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86%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德龙 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铂翠咖啡机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p:ext uri="{6950BFC3-D8DA-4A85-94F7-54DA5524770B}">
      <p188:commentRel xmlns:p188="http://schemas.microsoft.com/office/powerpoint/2018/8/main" xmlns=""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p188="http://schemas.microsoft.com/office/powerpoint/2018/8/main" xmlns=""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endParaRPr lang="x-none" dirty="0"/>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3.11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a:off x="6204883" y="2521908"/>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1,841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2,640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2,728</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a:off x="6195418" y="5514696"/>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a:off x="10845978" y="2534238"/>
            <a:ext cx="133433" cy="164191"/>
          </a:xfrm>
          <a:prstGeom prst="upArrow">
            <a:avLst/>
          </a:prstGeom>
          <a:solidFill>
            <a:srgbClr val="FBEFDD"/>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a:off x="10820801" y="4022657"/>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a:off x="10779261" y="5473853"/>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p188="http://schemas.microsoft.com/office/powerpoint/2018/8/main" xmlns=""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endParaRPr lang="x-none"/>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22,386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207,275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-32%</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30,950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310,120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10,437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58,175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-45%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9,342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79,987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1068%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12,466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304,800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7,095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73,222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45,228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194,864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5,589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81,704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4,307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33,727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2,223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25,908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lumMod val="85000"/>
                    <a:lumOff val="15000"/>
                  </a:srgbClr>
                </a:solidFill>
                <a:latin typeface="微软雅黑"/>
                <a:ea typeface="微软雅黑"/>
              </a:rPr>
              <a:t>胶囊咖啡</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00,000,000</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2173277" y="3740340"/>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3449" y="4080941"/>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000,000,000</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2948789018"/>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&gt;999%</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96%</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p:ext uri="{6950BFC3-D8DA-4A85-94F7-54DA5524770B}">
      <p188:commentRel xmlns:p188="http://schemas.microsoft.com/office/powerpoint/2018/8/main" xmlns=""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000,000,000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endParaRPr lang="x-none"/>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endParaRPr lang="x-none"/>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endParaRPr lang="x-none" dirty="0"/>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550-600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威士忌</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喜力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450-500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水牙线</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咖啡机配件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运动背心</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动漫水杯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迪士尼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25%</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再加工茶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chali</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运动帽</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澳佳宝</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香薰蜡烛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野兽派</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演艺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p188="http://schemas.microsoft.com/office/powerpoint/2018/8/main" xmlns=""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endParaRPr lang="x-none"/>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p188="http://schemas.microsoft.com/office/powerpoint/2018/8/main" xmlns=""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145074865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1876183516"/>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a:off x="11695633" y="34833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a:off x="11700634" y="387539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a:off x="11695633" y="502413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a:off x="11695633" y="578786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p188="http://schemas.microsoft.com/office/powerpoint/2018/8/main" xmlns=""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endParaRPr lang="x-none" dirty="0"/>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Ratio</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Ratio</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2022.09</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2023.09</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p188="http://schemas.microsoft.com/office/powerpoint/2018/8/main" xmlns=""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endParaRPr lang="x-none"/>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1,129,455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255</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1,022,671</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429</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11%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709,386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617</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655,416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433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630,907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2,288,881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624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1,941,603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1,388,586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252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1,091,692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413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938,265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406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flipV="1">
            <a:off x="11701774" y="2733245"/>
            <a:ext cx="204321" cy="300943"/>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flipV="1">
            <a:off x="11701774" y="4207434"/>
            <a:ext cx="204321" cy="300943"/>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flipV="1">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flipV="1">
            <a:off x="11704892" y="5677984"/>
            <a:ext cx="204321" cy="300943"/>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-72%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p188="http://schemas.microsoft.com/office/powerpoint/2018/8/main" xmlns=""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endParaRPr lang="x-none"/>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97390305"/>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a:r>
                        <a:rPr lang="en-US" altLang="zh-CN" sz="1200" dirty="0"/>
                        <a:t>Nespresso</a:t>
                      </a:r>
                      <a:endParaRPr lang="zh-CN" altLang="en-US" sz="1200" dirty="0"/>
                    </a:p>
                  </a:txBody>
                  <a:tcPr anchor="ctr"/>
                </a:tc>
                <a:tc>
                  <a:txBody>
                    <a:bodyPr/>
                    <a:lstStyle/>
                    <a:p>
                      <a:pPr algn="ctr"/>
                      <a:r>
                        <a:rPr lang="en-US" altLang="zh-CN" sz="1200" dirty="0"/>
                        <a:t>Peet’s</a:t>
                      </a:r>
                      <a:endParaRPr lang="zh-CN" altLang="en-US" sz="1200" dirty="0"/>
                    </a:p>
                  </a:txBody>
                  <a:tcPr anchor="ctr"/>
                </a:tc>
                <a:tc>
                  <a:txBody>
                    <a:bodyPr/>
                    <a:lstStyle/>
                    <a:p>
                      <a:pPr algn="ctr"/>
                      <a:r>
                        <a:rPr lang="zh-CN" altLang="en-US" sz="1200" dirty="0"/>
                        <a:t>多趣酷思</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55,458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92,506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35,366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19,458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66,576 </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endParaRPr lang="x-none" dirty="0"/>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614923036"/>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i="0" u="none" strike="noStrike" dirty="0">
                          <a:solidFill>
                            <a:srgbClr val="000000"/>
                          </a:solidFill>
                          <a:effectLst/>
                          <a:latin typeface="+mn-ea"/>
                          <a:ea typeface="+mn-ea"/>
                        </a:rPr>
                        <a:t>Peet’s</a:t>
                      </a:r>
                      <a:r>
                        <a:rPr lang="zh-CN" altLang="en-US" sz="1100" b="1" i="0" u="none" strike="noStrike" dirty="0">
                          <a:solidFill>
                            <a:srgbClr val="000000"/>
                          </a:solidFill>
                          <a:effectLst/>
                          <a:latin typeface="+mn-ea"/>
                          <a:ea typeface="+mn-ea"/>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117,991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145,043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48,119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chemeClr val="bg1">
                              <a:lumMod val="50000"/>
                            </a:schemeClr>
                          </a:solidFill>
                          <a:effectLst/>
                          <a:latin typeface="微软雅黑" panose="020B0503020204020204" pitchFamily="34" charset="-122"/>
                          <a:ea typeface="微软雅黑" panose="020B0503020204020204" pitchFamily="34" charset="-122"/>
                        </a:rPr>
                        <a:t>6%</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24,931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81,249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endParaRPr lang="x-none"/>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3523360927"/>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皮爷咖啡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瑞幸咖啡胶囊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浓缩胶囊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隅田川胶囊咖啡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onecup</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lily</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胶囊黑咖啡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delta</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pSp>
        <p:nvGrpSpPr>
          <p:cNvPr id="7" name="组合 1">
            <a:extLst>
              <a:ext uri="{FF2B5EF4-FFF2-40B4-BE49-F238E27FC236}">
                <a16:creationId xmlns:a16="http://schemas.microsoft.com/office/drawing/2014/main" id="{BD9D2832-FBF1-B34B-936F-74726C4A13CF}"/>
              </a:ext>
            </a:extLst>
          </p:cNvPr>
          <p:cNvGrpSpPr/>
          <p:nvPr/>
        </p:nvGrpSpPr>
        <p:grpSpPr>
          <a:xfrm>
            <a:off x="3045525" y="5232773"/>
            <a:ext cx="941367" cy="200055"/>
            <a:chOff x="-271452" y="2193810"/>
            <a:chExt cx="941367" cy="200055"/>
          </a:xfrm>
        </p:grpSpPr>
        <p:sp>
          <p:nvSpPr>
            <p:cNvPr id="8" name="矩形 7">
              <a:extLst>
                <a:ext uri="{FF2B5EF4-FFF2-40B4-BE49-F238E27FC236}">
                  <a16:creationId xmlns:a16="http://schemas.microsoft.com/office/drawing/2014/main" id="{E565C2F2-0553-E347-A18A-6416C6DAA323}"/>
                </a:ext>
              </a:extLst>
            </p:cNvPr>
            <p:cNvSpPr/>
            <p:nvPr/>
          </p:nvSpPr>
          <p:spPr>
            <a:xfrm>
              <a:off x="9579" y="2212903"/>
              <a:ext cx="379305" cy="161869"/>
            </a:xfrm>
            <a:prstGeom prst="rect">
              <a:avLst/>
            </a:prstGeom>
            <a:solidFill>
              <a:srgbClr val="DBF0C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文本框 9">
              <a:extLst>
                <a:ext uri="{FF2B5EF4-FFF2-40B4-BE49-F238E27FC236}">
                  <a16:creationId xmlns:a16="http://schemas.microsoft.com/office/drawing/2014/main" id="{5B4ADCD6-A7B5-D647-97A5-08C21205E802}"/>
                </a:ext>
              </a:extLst>
            </p:cNvPr>
            <p:cNvSpPr txBox="1"/>
            <p:nvPr/>
          </p:nvSpPr>
          <p:spPr>
            <a:xfrm>
              <a:off x="-271452" y="2193810"/>
              <a:ext cx="941367"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rgbClr val="49711E"/>
                  </a:solidFill>
                  <a:effectLst/>
                  <a:uLnTx/>
                  <a:uFillTx/>
                  <a:latin typeface="Microsoft YaHei UI"/>
                  <a:ea typeface="微软雅黑"/>
                  <a:cs typeface="+mn-cs"/>
                </a:rPr>
                <a:t>新增</a:t>
              </a:r>
            </a:p>
          </p:txBody>
        </p:sp>
      </p:grpSp>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10319437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1B853B02-2788-1842-A850-F6E769104294}"/>
              </a:ext>
            </a:extLst>
          </p:cNvPr>
          <p:cNvSpPr/>
          <p:nvPr/>
        </p:nvSpPr>
        <p:spPr>
          <a:xfrm>
            <a:off x="7964895" y="348982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DCA57C28-3A3B-F64A-8F85-61FDE79CDEEE}"/>
              </a:ext>
            </a:extLst>
          </p:cNvPr>
          <p:cNvSpPr/>
          <p:nvPr/>
        </p:nvSpPr>
        <p:spPr>
          <a:xfrm>
            <a:off x="7964894" y="519039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567693598"/>
      </p:ext>
    </p:extLst>
  </p:cSld>
  <p:clrMapOvr>
    <a:masterClrMapping/>
  </p:clrMapOvr>
  <p:extLst>
    <p:ext uri="{6950BFC3-D8DA-4A85-94F7-54DA5524770B}">
      <p188:commentRel xmlns:p188="http://schemas.microsoft.com/office/powerpoint/2018/8/main" xmlns=""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endParaRPr lang="x-none"/>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15">
            <a:extLst>
              <a:ext uri="{FF2B5EF4-FFF2-40B4-BE49-F238E27FC236}">
                <a16:creationId xmlns:a16="http://schemas.microsoft.com/office/drawing/2014/main" id="{63686900-937B-4940-87C0-BD63E280BD49}"/>
              </a:ext>
            </a:extLst>
          </p:cNvPr>
          <p:cNvSpPr txBox="1"/>
          <p:nvPr/>
        </p:nvSpPr>
        <p:spPr>
          <a:xfrm flipH="1">
            <a:off x="2368581" y="4232650"/>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9" name="箭头: 上 32">
            <a:extLst>
              <a:ext uri="{FF2B5EF4-FFF2-40B4-BE49-F238E27FC236}">
                <a16:creationId xmlns:a16="http://schemas.microsoft.com/office/drawing/2014/main" id="{3024E361-21C2-074C-BF64-2D3A361726B7}"/>
              </a:ext>
            </a:extLst>
          </p:cNvPr>
          <p:cNvSpPr/>
          <p:nvPr/>
        </p:nvSpPr>
        <p:spPr>
          <a:xfrm rot="10800000" flipH="1">
            <a:off x="2716587" y="389964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3" name="文本框 15">
            <a:extLst>
              <a:ext uri="{FF2B5EF4-FFF2-40B4-BE49-F238E27FC236}">
                <a16:creationId xmlns:a16="http://schemas.microsoft.com/office/drawing/2014/main" id="{6C34A46A-0135-EE40-ACB9-7ABB924957B9}"/>
              </a:ext>
            </a:extLst>
          </p:cNvPr>
          <p:cNvSpPr txBox="1"/>
          <p:nvPr/>
        </p:nvSpPr>
        <p:spPr>
          <a:xfrm flipH="1">
            <a:off x="5119511" y="4305214"/>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14" name="箭头: 上 32">
            <a:extLst>
              <a:ext uri="{FF2B5EF4-FFF2-40B4-BE49-F238E27FC236}">
                <a16:creationId xmlns:a16="http://schemas.microsoft.com/office/drawing/2014/main" id="{4879D5B0-DF0E-8540-AE66-FA876CF511F9}"/>
              </a:ext>
            </a:extLst>
          </p:cNvPr>
          <p:cNvSpPr/>
          <p:nvPr/>
        </p:nvSpPr>
        <p:spPr>
          <a:xfrm rot="10800000">
            <a:off x="5351265" y="387823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6" name="箭头: 上 32">
            <a:extLst>
              <a:ext uri="{FF2B5EF4-FFF2-40B4-BE49-F238E27FC236}">
                <a16:creationId xmlns:a16="http://schemas.microsoft.com/office/drawing/2014/main" id="{AE1C7CEE-26A9-DB4A-8D71-9998B797549D}"/>
              </a:ext>
            </a:extLst>
          </p:cNvPr>
          <p:cNvSpPr/>
          <p:nvPr/>
        </p:nvSpPr>
        <p:spPr>
          <a:xfrm rot="10800000">
            <a:off x="2617587"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7" name="箭头: 上 32">
            <a:extLst>
              <a:ext uri="{FF2B5EF4-FFF2-40B4-BE49-F238E27FC236}">
                <a16:creationId xmlns:a16="http://schemas.microsoft.com/office/drawing/2014/main" id="{540A41A5-4A12-4640-B264-C7D90D024AB8}"/>
              </a:ext>
            </a:extLst>
          </p:cNvPr>
          <p:cNvSpPr/>
          <p:nvPr/>
        </p:nvSpPr>
        <p:spPr>
          <a:xfrm rot="10800000">
            <a:off x="5273934"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endParaRPr lang="x-none"/>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endParaRPr lang="x-none"/>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endParaRPr lang="x-none"/>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p188="http://schemas.microsoft.com/office/powerpoint/2018/8/main" xmlns=""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140074</TotalTime>
  <Words>4468</Words>
  <Application>Microsoft Office PowerPoint</Application>
  <PresentationFormat>宽屏</PresentationFormat>
  <Paragraphs>2126</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PowerPoint 演示文稿</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5705</cp:revision>
  <dcterms:created xsi:type="dcterms:W3CDTF">2022-09-23T10:49:03Z</dcterms:created>
  <dcterms:modified xsi:type="dcterms:W3CDTF">2024-01-24T07:05:42Z</dcterms:modified>
</cp:coreProperties>
</file>